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316" r:id="rId3"/>
    <p:sldId id="317" r:id="rId4"/>
    <p:sldId id="318" r:id="rId5"/>
    <p:sldId id="319" r:id="rId6"/>
    <p:sldId id="320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6" r:id="rId20"/>
    <p:sldId id="335" r:id="rId21"/>
    <p:sldId id="339" r:id="rId22"/>
    <p:sldId id="340" r:id="rId23"/>
    <p:sldId id="341" r:id="rId24"/>
    <p:sldId id="343" r:id="rId25"/>
    <p:sldId id="342" r:id="rId26"/>
    <p:sldId id="344" r:id="rId27"/>
    <p:sldId id="345" r:id="rId28"/>
    <p:sldId id="346" r:id="rId29"/>
    <p:sldId id="347" r:id="rId30"/>
    <p:sldId id="348" r:id="rId31"/>
    <p:sldId id="370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8" r:id="rId41"/>
    <p:sldId id="357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71" r:id="rId50"/>
    <p:sldId id="366" r:id="rId51"/>
    <p:sldId id="368" r:id="rId52"/>
    <p:sldId id="367" r:id="rId53"/>
    <p:sldId id="369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8"/>
    <p:restoredTop sz="84326"/>
  </p:normalViewPr>
  <p:slideViewPr>
    <p:cSldViewPr snapToGrid="0" snapToObjects="1">
      <p:cViewPr varScale="1">
        <p:scale>
          <a:sx n="123" d="100"/>
          <a:sy n="123" d="100"/>
        </p:scale>
        <p:origin x="1056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6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41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5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1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8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78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55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38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2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0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16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46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0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8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2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87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at least as extreme as theta-hat would be seen in proportion p of replicate studies, if theta-not were the true value of theta.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91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69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7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72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10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24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34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8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70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68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2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272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31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3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16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379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0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35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71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constructing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of differences in expression (D; Fig. 3c), we reduce the test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 one-sample t-test in which the sole source of uncertainty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spread in differences. The spread within X and Y has been factored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analysis, making the test of expression difference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sensitive.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843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82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898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81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779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4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349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00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48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04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2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Standard deviation informs us of the spread of the population. Useful as predictors of new samples.</a:t>
            </a:r>
          </a:p>
          <a:p>
            <a:endParaRPr lang="en-US"/>
          </a:p>
          <a:p>
            <a:r>
              <a:rPr lang="en-US"/>
              <a:t>SEM bars reflect the uncertainty in the mean, and its dependency on sample size. The idea that if SEM bars don’t overlap, you have statistical significance is untrue.</a:t>
            </a:r>
          </a:p>
          <a:p>
            <a:endParaRPr lang="en-US"/>
          </a:p>
          <a:p>
            <a:r>
              <a:rPr lang="en-US"/>
              <a:t>95% CIS indicate reliability of measurement.</a:t>
            </a:r>
          </a:p>
          <a:p>
            <a:r>
              <a:rPr lang="en-US"/>
              <a:t>If you have a large sample (n&gt;15), then 95% CIS are 2x SEM.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omial_tes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ylervigen.com/spurious-correlation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Data Science Methods for Cutting-edge Tech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7035" y="5259946"/>
            <a:ext cx="4265908" cy="11504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David A. C. Beck (dacb)</a:t>
            </a:r>
          </a:p>
          <a:p>
            <a:r>
              <a:rPr lang="en-US" dirty="0"/>
              <a:t>Chemical Engineering &amp; </a:t>
            </a:r>
            <a:r>
              <a:rPr lang="en-US" dirty="0" err="1"/>
              <a:t>eScience</a:t>
            </a:r>
            <a:r>
              <a:rPr lang="en-US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UW DIRECT</a:t>
            </a:r>
          </a:p>
          <a:p>
            <a:r>
              <a:rPr lang="en-US" sz="2800" dirty="0"/>
              <a:t>(</a:t>
            </a:r>
            <a:r>
              <a:rPr lang="es-ES" sz="2800" dirty="0"/>
              <a:t>Métodos de ciencia de datos para tecnología de punta</a:t>
            </a:r>
            <a:r>
              <a:rPr lang="en-US" sz="2800" dirty="0"/>
              <a:t>) </a:t>
            </a:r>
          </a:p>
          <a:p>
            <a:r>
              <a:rPr lang="en-US" sz="3600" dirty="0">
                <a:hlinkClick r:id="rId6"/>
              </a:rPr>
              <a:t>https://uwdirect.github.io</a:t>
            </a:r>
            <a:endParaRPr lang="en-US" sz="36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563C9D7-3AA7-4188-88EB-CB3F9CBF6514}"/>
              </a:ext>
            </a:extLst>
          </p:cNvPr>
          <p:cNvSpPr txBox="1">
            <a:spLocks/>
          </p:cNvSpPr>
          <p:nvPr/>
        </p:nvSpPr>
        <p:spPr>
          <a:xfrm>
            <a:off x="265821" y="5259946"/>
            <a:ext cx="4265908" cy="11504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Chad Curtis (ccurtis7)</a:t>
            </a:r>
          </a:p>
          <a:p>
            <a:r>
              <a:rPr lang="en-US"/>
              <a:t>Chemical Engineering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922327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samples of size </a:t>
            </a:r>
            <a:r>
              <a:rPr lang="en-US" i="1" dirty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>
                <a:latin typeface="Calibri" charset="0"/>
              </a:rPr>
              <a:t>s.d.</a:t>
            </a:r>
            <a:r>
              <a:rPr lang="en-US" dirty="0">
                <a:latin typeface="Calibri" charset="0"/>
              </a:rPr>
              <a:t> we are already familiar with (standard deviation)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>
                <a:latin typeface="Calibri" charset="0"/>
              </a:rPr>
              <a:t>s.e.m</a:t>
            </a:r>
            <a:r>
              <a:rPr lang="en-US" dirty="0">
                <a:latin typeface="Calibri" charset="0"/>
              </a:rPr>
              <a:t>. is standard error of the mean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95% CI is the interval that will contain the mean 95% / time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1" r="51314" b="55037"/>
          <a:stretch/>
        </p:blipFill>
        <p:spPr>
          <a:xfrm>
            <a:off x="2590800" y="3557763"/>
            <a:ext cx="2854036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Error bars. Points of significance.  Nature, 2013.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8983"/>
          <a:stretch/>
        </p:blipFill>
        <p:spPr>
          <a:xfrm>
            <a:off x="5902036" y="3673896"/>
            <a:ext cx="2210881" cy="1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Error bars. Points of significance.  Nature, 2013.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63" y="2648081"/>
            <a:ext cx="6324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8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Some sub-domains of science and engineering have community standards about which type of error bar to use.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Know you audience!</a:t>
            </a:r>
          </a:p>
          <a:p>
            <a:pPr lvl="2"/>
            <a:r>
              <a:rPr lang="en-US" i="1" dirty="0"/>
              <a:t>Nature Methods </a:t>
            </a:r>
            <a:r>
              <a:rPr lang="en-US" dirty="0" err="1"/>
              <a:t>papersin</a:t>
            </a:r>
            <a:r>
              <a:rPr lang="en-US" dirty="0"/>
              <a:t> 2012: The type of error bars was nearly evenly split between </a:t>
            </a:r>
            <a:r>
              <a:rPr lang="en-US" dirty="0" err="1"/>
              <a:t>s.d.</a:t>
            </a:r>
            <a:r>
              <a:rPr lang="en-US" dirty="0"/>
              <a:t> and </a:t>
            </a:r>
            <a:r>
              <a:rPr lang="en-US" dirty="0" err="1"/>
              <a:t>s.e.m</a:t>
            </a:r>
            <a:r>
              <a:rPr lang="en-US" dirty="0"/>
              <a:t>. bars (45% versus 49%, respectively). In 5% of cases the error bar type was not specified in the legend.  In only 1 case was 95% CI used.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Error bars. Points of significance.  Nature, 2013.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0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>
                <a:latin typeface="Calibri" charset="0"/>
              </a:rPr>
              <a:t>s.d.</a:t>
            </a:r>
            <a:r>
              <a:rPr lang="en-US" dirty="0">
                <a:latin typeface="Calibri" charset="0"/>
              </a:rPr>
              <a:t> error bars tell us about the the spread of the population, i.e. variation in data, not error in measurement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>
                <a:latin typeface="Calibri" charset="0"/>
              </a:rPr>
              <a:t>s.e.m</a:t>
            </a:r>
            <a:r>
              <a:rPr lang="en-US" dirty="0">
                <a:latin typeface="Calibri" charset="0"/>
              </a:rPr>
              <a:t>. error bars tell us about uncertainty in the mean and its dependency on sample size, </a:t>
            </a:r>
            <a:r>
              <a:rPr lang="en-US" i="1" dirty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8983"/>
          <a:stretch/>
        </p:blipFill>
        <p:spPr>
          <a:xfrm>
            <a:off x="3466559" y="4725200"/>
            <a:ext cx="2210881" cy="1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Confidence interval error bars tell us about the reliability of the measurement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Error bars. Points of significance.  Nature, 2013.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265164"/>
            <a:ext cx="4530437" cy="35153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12327" y="3186545"/>
            <a:ext cx="2701637" cy="23414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40927" y="6297476"/>
            <a:ext cx="2701637" cy="542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43199" y="6534260"/>
            <a:ext cx="5451765" cy="2864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4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Relationship between </a:t>
            </a:r>
            <a:r>
              <a:rPr lang="en-US" dirty="0" err="1">
                <a:latin typeface="Calibri" charset="0"/>
              </a:rPr>
              <a:t>s.e.m</a:t>
            </a:r>
            <a:r>
              <a:rPr lang="en-US" dirty="0">
                <a:latin typeface="Calibri" charset="0"/>
              </a:rPr>
              <a:t>., 95% CI, and </a:t>
            </a:r>
            <a:r>
              <a:rPr lang="en-US" i="1" dirty="0">
                <a:latin typeface="Calibri" charset="0"/>
              </a:rPr>
              <a:t>p-</a:t>
            </a:r>
            <a:r>
              <a:rPr lang="en-US" dirty="0">
                <a:latin typeface="Calibri" charset="0"/>
              </a:rPr>
              <a:t>value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Error bars. Points of significance.  Nature, 2013.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06062"/>
            <a:ext cx="6197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7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Know your error bar type!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Be clear about your error bar type in figure legend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Don’t choose an error bar type to ”make things look significant!”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Error bars. Points of significance.  Nature, 2013.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2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/>
            <a:r>
              <a:rPr lang="en-US" dirty="0"/>
              <a:t>Be wary of error bars for small sample sizes</a:t>
            </a:r>
          </a:p>
          <a:p>
            <a:pPr lvl="2"/>
            <a:r>
              <a:rPr lang="en-US" dirty="0"/>
              <a:t>They are not robust estimates (as we have seen last lecture)</a:t>
            </a:r>
          </a:p>
          <a:p>
            <a:pPr lvl="2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Error bars. Points of significance.  Nature, 2013.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6881" b="34448"/>
          <a:stretch/>
        </p:blipFill>
        <p:spPr>
          <a:xfrm>
            <a:off x="3359726" y="3086425"/>
            <a:ext cx="3027219" cy="35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7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statistical </a:t>
            </a:r>
            <a:r>
              <a:rPr lang="en-US" dirty="0"/>
              <a:t>significance?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93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6090" y="3620998"/>
            <a:ext cx="4180610" cy="223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Questions from the AM?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How many finished the notebook?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How many got stuck on interpolating the CDF and inverse CDF?</a:t>
            </a:r>
          </a:p>
        </p:txBody>
      </p:sp>
    </p:spTree>
    <p:extLst>
      <p:ext uri="{BB962C8B-B14F-4D97-AF65-F5344CB8AC3E}">
        <p14:creationId xmlns:p14="http://schemas.microsoft.com/office/powerpoint/2010/main" val="383914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85290" y="3840241"/>
            <a:ext cx="3863109" cy="120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7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4600" y="3840241"/>
            <a:ext cx="1193799" cy="120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18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6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3667990" y="3071319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likelihood the difference between our observation and the reference is due to random chance?</a:t>
            </a:r>
          </a:p>
        </p:txBody>
      </p:sp>
      <p:sp>
        <p:nvSpPr>
          <p:cNvPr id="9" name="Rectangle 8"/>
          <p:cNvSpPr/>
          <p:nvPr/>
        </p:nvSpPr>
        <p:spPr>
          <a:xfrm>
            <a:off x="6684817" y="3310441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3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In significance testing we call it the null distribution</a:t>
            </a:r>
            <a:endParaRPr lang="en-US" i="1" baseline="-25000" dirty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073" t="871" r="31915" b="55031"/>
          <a:stretch/>
        </p:blipFill>
        <p:spPr>
          <a:xfrm>
            <a:off x="4045527" y="3445329"/>
            <a:ext cx="3505200" cy="3212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39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Locate our observation in the null distribution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9977" t="899" r="1011" b="50000"/>
          <a:stretch/>
        </p:blipFill>
        <p:spPr>
          <a:xfrm>
            <a:off x="4045527" y="3204029"/>
            <a:ext cx="3505200" cy="35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80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We can ask how likely is it that our observation was drawn from the null distribution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9977" t="4685" r="1011" b="53380"/>
          <a:stretch/>
        </p:blipFill>
        <p:spPr>
          <a:xfrm>
            <a:off x="4058227" y="3602911"/>
            <a:ext cx="3505200" cy="3054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00" y="474542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one transformation </a:t>
            </a:r>
            <a:r>
              <a:rPr lang="en-US"/>
              <a:t>of H</a:t>
            </a:r>
            <a:r>
              <a:rPr lang="en-US" baseline="-25000"/>
              <a:t>0</a:t>
            </a:r>
            <a:r>
              <a:rPr lang="en-US"/>
              <a:t>(x</a:t>
            </a:r>
            <a:r>
              <a:rPr lang="en-US" dirty="0"/>
              <a:t>) that we can use to test this?</a:t>
            </a:r>
          </a:p>
        </p:txBody>
      </p:sp>
    </p:spTree>
    <p:extLst>
      <p:ext uri="{BB962C8B-B14F-4D97-AF65-F5344CB8AC3E}">
        <p14:creationId xmlns:p14="http://schemas.microsoft.com/office/powerpoint/2010/main" val="1469507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Statistical significance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</a:t>
            </a:r>
            <a:r>
              <a:rPr lang="en-US" i="1" dirty="0">
                <a:latin typeface="Calibri" charset="0"/>
              </a:rPr>
              <a:t>p-</a:t>
            </a:r>
            <a:r>
              <a:rPr lang="en-US" dirty="0">
                <a:latin typeface="Calibri" charset="0"/>
              </a:rPr>
              <a:t>value is the probability of sampling another observation from H</a:t>
            </a:r>
            <a:r>
              <a:rPr lang="en-US" baseline="-25000" dirty="0">
                <a:latin typeface="Calibri" charset="0"/>
              </a:rPr>
              <a:t>0</a:t>
            </a:r>
            <a:r>
              <a:rPr lang="en-US" dirty="0">
                <a:latin typeface="Calibri" charset="0"/>
              </a:rPr>
              <a:t> that is as far or farther away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103" t="4685" r="1012" b="53380"/>
          <a:stretch/>
        </p:blipFill>
        <p:spPr>
          <a:xfrm>
            <a:off x="495300" y="4128786"/>
            <a:ext cx="8173027" cy="22008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</p:spTree>
    <p:extLst>
      <p:ext uri="{BB962C8B-B14F-4D97-AF65-F5344CB8AC3E}">
        <p14:creationId xmlns:p14="http://schemas.microsoft.com/office/powerpoint/2010/main" val="1620813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</a:t>
            </a:r>
            <a:r>
              <a:rPr lang="en-US" i="1" dirty="0">
                <a:latin typeface="Calibri" charset="0"/>
              </a:rPr>
              <a:t>p-</a:t>
            </a:r>
            <a:r>
              <a:rPr lang="en-US" dirty="0">
                <a:latin typeface="Calibri" charset="0"/>
              </a:rPr>
              <a:t>values do not: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Measure the probability a hypothesis is </a:t>
            </a:r>
            <a:r>
              <a:rPr lang="en-US" b="1" dirty="0">
                <a:latin typeface="Calibri" charset="0"/>
              </a:rPr>
              <a:t>true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Measure the probability your data were produced by random chance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Tell you anything about effect size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Tell you anything about the importance of a result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6451600"/>
            <a:ext cx="3583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Highlights from the ASA statement on </a:t>
            </a:r>
            <a:r>
              <a:rPr lang="en-US" sz="1400" i="1" dirty="0"/>
              <a:t>p-</a:t>
            </a:r>
            <a:r>
              <a:rPr lang="en-US" sz="1400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958135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(prelude)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effect size?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We’ve seen that sample parameter estimates improve with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 (last week’s class)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Similarly, our ability to detect small effect sizes improves with increasing </a:t>
            </a:r>
            <a:r>
              <a:rPr lang="en-US" i="1" dirty="0">
                <a:latin typeface="Calibri" charset="0"/>
              </a:rPr>
              <a:t>n</a:t>
            </a:r>
            <a:r>
              <a:rPr lang="en-US" i="1" baseline="-25000" dirty="0">
                <a:latin typeface="Calibri" charset="0"/>
              </a:rPr>
              <a:t>1</a:t>
            </a:r>
            <a:r>
              <a:rPr lang="en-US" i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and </a:t>
            </a:r>
            <a:r>
              <a:rPr lang="en-US" i="1" dirty="0">
                <a:latin typeface="Calibri" charset="0"/>
              </a:rPr>
              <a:t>n</a:t>
            </a:r>
            <a:r>
              <a:rPr lang="en-US" i="1" baseline="-25000" dirty="0">
                <a:latin typeface="Calibri" charset="0"/>
              </a:rPr>
              <a:t>2</a:t>
            </a:r>
            <a:endParaRPr lang="en-US" baseline="-25000" dirty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266" y="1803096"/>
            <a:ext cx="2633022" cy="92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16" y="2906408"/>
            <a:ext cx="3543300" cy="81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616" y="2758656"/>
            <a:ext cx="4165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Error bars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Significance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>
                <a:latin typeface="Calibri" charset="0"/>
              </a:rPr>
              <a:t>p-</a:t>
            </a:r>
            <a:r>
              <a:rPr lang="en-US" dirty="0">
                <a:latin typeface="Calibri" charset="0"/>
              </a:rPr>
              <a:t>values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i="1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2067846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</a:t>
            </a:r>
            <a:r>
              <a:rPr lang="en-US" i="1" dirty="0">
                <a:latin typeface="Calibri" charset="0"/>
              </a:rPr>
              <a:t>p-</a:t>
            </a:r>
            <a:r>
              <a:rPr lang="en-US" dirty="0">
                <a:latin typeface="Calibri" charset="0"/>
              </a:rPr>
              <a:t>values do tell you that given our belief in the null hypothesis (H</a:t>
            </a:r>
            <a:r>
              <a:rPr lang="en-US" baseline="-25000" dirty="0">
                <a:latin typeface="Calibri" charset="0"/>
              </a:rPr>
              <a:t>0</a:t>
            </a:r>
            <a:r>
              <a:rPr lang="en-US" dirty="0">
                <a:latin typeface="Calibri" charset="0"/>
              </a:rPr>
              <a:t>) a low probability event has occurred when </a:t>
            </a:r>
            <a:r>
              <a:rPr lang="en-US" i="1" dirty="0">
                <a:latin typeface="Calibri" charset="0"/>
              </a:rPr>
              <a:t>p </a:t>
            </a:r>
            <a:r>
              <a:rPr lang="en-US" dirty="0">
                <a:latin typeface="Calibri" charset="0"/>
              </a:rPr>
              <a:t>is low.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r>
              <a:rPr lang="en-US" dirty="0"/>
              <a:t>“The degree of improbability is evidence against H0 and supports the alternative hypothesis that the sample actually comes from a population whose mean is different than 𝜇.“</a:t>
            </a:r>
            <a:endParaRPr lang="en-US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</p:spTree>
    <p:extLst>
      <p:ext uri="{BB962C8B-B14F-4D97-AF65-F5344CB8AC3E}">
        <p14:creationId xmlns:p14="http://schemas.microsoft.com/office/powerpoint/2010/main" val="601326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</a:t>
            </a:r>
            <a:r>
              <a:rPr lang="en-US" i="1" dirty="0">
                <a:latin typeface="Calibri" charset="0"/>
              </a:rPr>
              <a:t>p-</a:t>
            </a:r>
            <a:r>
              <a:rPr lang="en-US" dirty="0">
                <a:latin typeface="Calibri" charset="0"/>
              </a:rPr>
              <a:t>values do tell you that given our belief in the null hypothesis (H</a:t>
            </a:r>
            <a:r>
              <a:rPr lang="en-US" baseline="-25000" dirty="0">
                <a:latin typeface="Calibri" charset="0"/>
              </a:rPr>
              <a:t>0</a:t>
            </a:r>
            <a:r>
              <a:rPr lang="en-US" dirty="0">
                <a:latin typeface="Calibri" charset="0"/>
              </a:rPr>
              <a:t>) a low probability event has occurred when </a:t>
            </a:r>
            <a:r>
              <a:rPr lang="en-US" i="1" dirty="0">
                <a:latin typeface="Calibri" charset="0"/>
              </a:rPr>
              <a:t>p </a:t>
            </a:r>
            <a:r>
              <a:rPr lang="en-US" dirty="0">
                <a:latin typeface="Calibri" charset="0"/>
              </a:rPr>
              <a:t>is low.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>
                <a:latin typeface="Calibri" charset="0"/>
              </a:rPr>
              <a:t>“Data at least as extreme as x would be seen in proportion p of replicate studies, if </a:t>
            </a:r>
            <a:r>
              <a:rPr lang="el-GR">
                <a:latin typeface="Calibri" charset="0"/>
              </a:rPr>
              <a:t>μ</a:t>
            </a:r>
            <a:r>
              <a:rPr lang="en-US">
                <a:latin typeface="Calibri" charset="0"/>
              </a:rPr>
              <a:t> were the true population mean.” </a:t>
            </a:r>
            <a:endParaRPr lang="en-US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</p:spTree>
    <p:extLst>
      <p:ext uri="{BB962C8B-B14F-4D97-AF65-F5344CB8AC3E}">
        <p14:creationId xmlns:p14="http://schemas.microsoft.com/office/powerpoint/2010/main" val="908474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We call a result significant if the </a:t>
            </a:r>
            <a:r>
              <a:rPr lang="en-US" i="1" dirty="0">
                <a:latin typeface="Calibri" charset="0"/>
              </a:rPr>
              <a:t>p-</a:t>
            </a:r>
            <a:r>
              <a:rPr lang="en-US" dirty="0">
                <a:latin typeface="Calibri" charset="0"/>
              </a:rPr>
              <a:t>value is below our significance threshold or α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Common α’s are what?</a:t>
            </a:r>
          </a:p>
        </p:txBody>
      </p:sp>
    </p:spTree>
    <p:extLst>
      <p:ext uri="{BB962C8B-B14F-4D97-AF65-F5344CB8AC3E}">
        <p14:creationId xmlns:p14="http://schemas.microsoft.com/office/powerpoint/2010/main" val="1712319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How do we know the nature of H</a:t>
            </a:r>
            <a:r>
              <a:rPr lang="en-US" baseline="-25000" dirty="0">
                <a:latin typeface="Calibri" charset="0"/>
              </a:rPr>
              <a:t>0</a:t>
            </a:r>
            <a:r>
              <a:rPr lang="en-US" dirty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We can take 𝜇 from previous measurements.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How do we estimate population 𝜎?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3437944"/>
            <a:ext cx="4838700" cy="30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09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How do we know the nature of H</a:t>
            </a:r>
            <a:r>
              <a:rPr lang="en-US" baseline="-25000" dirty="0">
                <a:latin typeface="Calibri" charset="0"/>
              </a:rPr>
              <a:t>0</a:t>
            </a:r>
            <a:r>
              <a:rPr lang="en-US" dirty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We make </a:t>
            </a:r>
            <a:r>
              <a:rPr lang="en-US">
                <a:latin typeface="Calibri" charset="0"/>
              </a:rPr>
              <a:t>one really important assumption...</a:t>
            </a:r>
            <a:endParaRPr lang="en-US" dirty="0"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ea typeface="Cambria Math" charset="0"/>
                <a:cs typeface="Cambria Math" charset="0"/>
              </a:rPr>
              <a:t>The population standard deviation can be estimated from the sample </a:t>
            </a:r>
            <a:r>
              <a:rPr lang="en-US" dirty="0" err="1">
                <a:latin typeface="Calibri" charset="0"/>
                <a:ea typeface="Cambria Math" charset="0"/>
                <a:cs typeface="Cambria Math" charset="0"/>
              </a:rPr>
              <a:t>s.d.</a:t>
            </a: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ea typeface="Cambria Math" charset="0"/>
                <a:cs typeface="Cambria Math" charset="0"/>
              </a:rPr>
              <a:t>Is this true?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4767775"/>
            <a:ext cx="2959100" cy="188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37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As </a:t>
                </a:r>
                <a:r>
                  <a:rPr lang="en-US" i="1" dirty="0">
                    <a:latin typeface="Calibri" charset="0"/>
                  </a:rPr>
                  <a:t>n</a:t>
                </a:r>
                <a:r>
                  <a:rPr lang="en-US" dirty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009" y="3571224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Nature, 2013.  Importance of being uncertain.</a:t>
            </a:r>
          </a:p>
        </p:txBody>
      </p:sp>
    </p:spTree>
    <p:extLst>
      <p:ext uri="{BB962C8B-B14F-4D97-AF65-F5344CB8AC3E}">
        <p14:creationId xmlns:p14="http://schemas.microsoft.com/office/powerpoint/2010/main" val="184738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How do we know the nature of H</a:t>
            </a:r>
            <a:r>
              <a:rPr lang="en-US" baseline="-25000" dirty="0">
                <a:latin typeface="Calibri" charset="0"/>
              </a:rPr>
              <a:t>0</a:t>
            </a:r>
            <a:r>
              <a:rPr lang="en-US" dirty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We make one really important assumption...</a:t>
            </a:r>
            <a:endParaRPr lang="en-US" dirty="0"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ea typeface="Cambria Math" charset="0"/>
                <a:cs typeface="Cambria Math" charset="0"/>
              </a:rPr>
              <a:t>The population standard deviation can be estimated from the sample </a:t>
            </a:r>
            <a:r>
              <a:rPr lang="en-US" dirty="0" err="1">
                <a:latin typeface="Calibri" charset="0"/>
                <a:ea typeface="Cambria Math" charset="0"/>
                <a:cs typeface="Cambria Math" charset="0"/>
              </a:rPr>
              <a:t>s.d.</a:t>
            </a: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ea typeface="Cambria Math" charset="0"/>
                <a:cs typeface="Cambria Math" charset="0"/>
              </a:rPr>
              <a:t>Is this true?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4767775"/>
            <a:ext cx="2959100" cy="1889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200" y="5189353"/>
            <a:ext cx="474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Yes, but </a:t>
            </a:r>
            <a:r>
              <a:rPr lang="en-US" sz="2800" b="1">
                <a:solidFill>
                  <a:srgbClr val="FF0000"/>
                </a:solidFill>
              </a:rPr>
              <a:t>gets better for </a:t>
            </a:r>
            <a:r>
              <a:rPr lang="en-US" sz="2800" b="1" dirty="0">
                <a:solidFill>
                  <a:srgbClr val="FF0000"/>
                </a:solidFill>
              </a:rPr>
              <a:t>large </a:t>
            </a:r>
            <a:r>
              <a:rPr lang="en-US" sz="2800" b="1" i="1" dirty="0">
                <a:solidFill>
                  <a:srgbClr val="FF0000"/>
                </a:solidFill>
              </a:rPr>
              <a:t>n</a:t>
            </a:r>
            <a:r>
              <a:rPr lang="en-US" sz="28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944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How do we know the nature of H</a:t>
            </a:r>
            <a:r>
              <a:rPr lang="en-US" baseline="-25000" dirty="0">
                <a:latin typeface="Calibri" charset="0"/>
              </a:rPr>
              <a:t>0</a:t>
            </a:r>
            <a:r>
              <a:rPr lang="en-US" dirty="0">
                <a:latin typeface="Calibri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2590800"/>
            <a:ext cx="6007100" cy="378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</p:spTree>
    <p:extLst>
      <p:ext uri="{BB962C8B-B14F-4D97-AF65-F5344CB8AC3E}">
        <p14:creationId xmlns:p14="http://schemas.microsoft.com/office/powerpoint/2010/main" val="630569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But how we get a </a:t>
            </a:r>
            <a:r>
              <a:rPr lang="en-US" i="1" dirty="0">
                <a:latin typeface="Calibri" charset="0"/>
              </a:rPr>
              <a:t>p-</a:t>
            </a:r>
            <a:r>
              <a:rPr lang="en-US" dirty="0">
                <a:latin typeface="Calibri" charset="0"/>
              </a:rPr>
              <a:t>value without doing all that work for any given measurement?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test statistic!  For normal distributions, this is the </a:t>
            </a:r>
            <a:r>
              <a:rPr lang="en-US" i="1" dirty="0">
                <a:latin typeface="Calibri" charset="0"/>
              </a:rPr>
              <a:t>t</a:t>
            </a:r>
            <a:r>
              <a:rPr lang="en-US" dirty="0">
                <a:latin typeface="Calibri" charset="0"/>
              </a:rPr>
              <a:t>-statistic (thus the </a:t>
            </a:r>
            <a:r>
              <a:rPr lang="en-US" i="1" dirty="0">
                <a:latin typeface="Calibri" charset="0"/>
              </a:rPr>
              <a:t>t</a:t>
            </a:r>
            <a:r>
              <a:rPr lang="en-US" dirty="0">
                <a:latin typeface="Calibri" charset="0"/>
              </a:rPr>
              <a:t>-test).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4032120"/>
            <a:ext cx="3746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2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But how we get a </a:t>
            </a:r>
            <a:r>
              <a:rPr lang="en-US" i="1" dirty="0">
                <a:latin typeface="Calibri" charset="0"/>
              </a:rPr>
              <a:t>p-</a:t>
            </a:r>
            <a:r>
              <a:rPr lang="en-US" dirty="0">
                <a:latin typeface="Calibri" charset="0"/>
              </a:rPr>
              <a:t>value without doing all that work for any given measurement?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</a:t>
            </a:r>
            <a:r>
              <a:rPr lang="en-US" i="1" dirty="0">
                <a:latin typeface="Calibri" charset="0"/>
              </a:rPr>
              <a:t>t</a:t>
            </a:r>
            <a:r>
              <a:rPr lang="en-US" dirty="0">
                <a:latin typeface="Calibri" charset="0"/>
              </a:rPr>
              <a:t>-statistic follows its own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77" y="3465966"/>
            <a:ext cx="4608735" cy="319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5389" y="3587654"/>
            <a:ext cx="3074500" cy="223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 Similar to normal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 Different to account for the fact that for most </a:t>
            </a:r>
            <a:r>
              <a:rPr lang="en-US" i="1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, the sample derived variance is an under-estimate of the H</a:t>
            </a:r>
            <a:r>
              <a:rPr lang="en-US" baseline="-25000" dirty="0">
                <a:latin typeface="Calibri" charset="0"/>
              </a:rPr>
              <a:t>0</a:t>
            </a:r>
            <a:r>
              <a:rPr lang="en-US" dirty="0">
                <a:latin typeface="Calibri" charset="0"/>
              </a:rPr>
              <a:t> variance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 Evidence by figure 3a</a:t>
            </a:r>
          </a:p>
        </p:txBody>
      </p:sp>
    </p:spTree>
    <p:extLst>
      <p:ext uri="{BB962C8B-B14F-4D97-AF65-F5344CB8AC3E}">
        <p14:creationId xmlns:p14="http://schemas.microsoft.com/office/powerpoint/2010/main" val="59728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82" y="2499723"/>
            <a:ext cx="622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7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Practically, we take our value of the </a:t>
            </a:r>
            <a:r>
              <a:rPr lang="en-US" i="1" dirty="0">
                <a:latin typeface="Calibri" charset="0"/>
              </a:rPr>
              <a:t>t-</a:t>
            </a:r>
            <a:r>
              <a:rPr lang="en-US" dirty="0">
                <a:latin typeface="Calibri" charset="0"/>
              </a:rPr>
              <a:t>statistic, use a lookup table to get the associated </a:t>
            </a:r>
            <a:r>
              <a:rPr lang="en-US" i="1" dirty="0">
                <a:latin typeface="Calibri" charset="0"/>
              </a:rPr>
              <a:t>p</a:t>
            </a:r>
            <a:r>
              <a:rPr lang="en-US" dirty="0">
                <a:latin typeface="Calibri" charset="0"/>
              </a:rPr>
              <a:t>-value, e.g.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scipy.stats.ttest_1samp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Significance, p-values, t-tests. Points of significance.  Nature, 2013.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632" y="3342856"/>
            <a:ext cx="4608735" cy="31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7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This was all under the assumption that our data are normally distributed.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Our H</a:t>
            </a:r>
            <a:r>
              <a:rPr lang="en-US" baseline="-25000" dirty="0">
                <a:latin typeface="Calibri" charset="0"/>
              </a:rPr>
              <a:t>0</a:t>
            </a:r>
            <a:r>
              <a:rPr lang="en-US" dirty="0">
                <a:latin typeface="Calibri" charset="0"/>
              </a:rPr>
              <a:t> is based on a reference distribution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For each distribution, there is a specific test-statistic and methodology for significance testing, e.g.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9367" y="5200134"/>
            <a:ext cx="65962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https://en.wikipedia.org/wiki/Binomial_test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7485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One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Comparing to idealized reference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Robustly compare two samples drawn from different conditions (e.g.)</a:t>
            </a:r>
          </a:p>
        </p:txBody>
      </p:sp>
    </p:spTree>
    <p:extLst>
      <p:ext uri="{BB962C8B-B14F-4D97-AF65-F5344CB8AC3E}">
        <p14:creationId xmlns:p14="http://schemas.microsoft.com/office/powerpoint/2010/main" val="433495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Robustly compare two samples drawn from different conditions (e.g.)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114072"/>
            <a:ext cx="5689600" cy="354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041" y="381647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One sample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0041" y="5492874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sample</a:t>
            </a:r>
          </a:p>
        </p:txBody>
      </p:sp>
    </p:spTree>
    <p:extLst>
      <p:ext uri="{BB962C8B-B14F-4D97-AF65-F5344CB8AC3E}">
        <p14:creationId xmlns:p14="http://schemas.microsoft.com/office/powerpoint/2010/main" val="2017444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sample test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1" y="2228906"/>
            <a:ext cx="6863597" cy="37997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60101" y="6211227"/>
            <a:ext cx="2360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555555"/>
                </a:solidFill>
                <a:latin typeface="Trebuchet MS" charset="0"/>
              </a:rPr>
              <a:t>scipy.stats.ttest_ind</a:t>
            </a:r>
            <a:endParaRPr lang="en-US" b="1" i="0" dirty="0">
              <a:solidFill>
                <a:srgbClr val="555555"/>
              </a:solidFill>
              <a:effectLst/>
              <a:latin typeface="Trebuchet M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0299" y="621122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42729"/>
                </a:solidFill>
                <a:latin typeface="Consolas" charset="0"/>
              </a:rPr>
              <a:t>equal_var</a:t>
            </a:r>
            <a:r>
              <a:rPr lang="en-US" dirty="0">
                <a:solidFill>
                  <a:srgbClr val="242729"/>
                </a:solidFill>
                <a:latin typeface="Consolas" charset="0"/>
              </a:rPr>
              <a:t>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9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The final piece, paired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happens if we have the same sample but before and after treatment?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Compute the differences </a:t>
            </a:r>
            <a:r>
              <a:rPr lang="en-US" i="1" dirty="0">
                <a:latin typeface="Calibri" charset="0"/>
              </a:rPr>
              <a:t>D</a:t>
            </a:r>
            <a:r>
              <a:rPr lang="en-US" i="1" baseline="-25000" dirty="0">
                <a:latin typeface="Calibri" charset="0"/>
              </a:rPr>
              <a:t>XY</a:t>
            </a:r>
            <a:r>
              <a:rPr lang="en-US" i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and perform a one sample t-test on </a:t>
            </a:r>
            <a:r>
              <a:rPr lang="en-US" i="1" dirty="0">
                <a:latin typeface="Calibri" charset="0"/>
              </a:rPr>
              <a:t>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is this cool?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7186"/>
          <a:stretch/>
        </p:blipFill>
        <p:spPr>
          <a:xfrm>
            <a:off x="127000" y="2861988"/>
            <a:ext cx="2946400" cy="23577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3946"/>
          <a:stretch/>
        </p:blipFill>
        <p:spPr>
          <a:xfrm>
            <a:off x="2914623" y="2861988"/>
            <a:ext cx="5930954" cy="23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Make assumptions about the parameters and form of the population distributions from which our data are being sampled.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this OK?</a:t>
            </a:r>
          </a:p>
        </p:txBody>
      </p:sp>
    </p:spTree>
    <p:extLst>
      <p:ext uri="{BB962C8B-B14F-4D97-AF65-F5344CB8AC3E}">
        <p14:creationId xmlns:p14="http://schemas.microsoft.com/office/powerpoint/2010/main" val="1280566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Non-parametric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“distribution-free”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Make fewer if any assumptions about the nature of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Can be useful if: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Your data deviate from canonical distributions, e.g. skew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Your data are better described by the median (recall...)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have small sample sizes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Your data are ranked or ordinal in nature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38" y="3275393"/>
            <a:ext cx="2587762" cy="10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5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Non-parametric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Lots of these exist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Beyond the scope of lecture, but you have the basis to learn them (</a:t>
            </a:r>
            <a:r>
              <a:rPr lang="en-US" dirty="0" err="1">
                <a:latin typeface="Calibri" charset="0"/>
              </a:rPr>
              <a:t>riiiiiight</a:t>
            </a:r>
            <a:r>
              <a:rPr lang="en-US" dirty="0">
                <a:latin typeface="Calibri" charset="0"/>
              </a:rPr>
              <a:t>???)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Complementary parametric tests of means and non-parametric tests of medians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403918"/>
              </p:ext>
            </p:extLst>
          </p:nvPr>
        </p:nvGraphicFramePr>
        <p:xfrm>
          <a:off x="1524000" y="4826000"/>
          <a:ext cx="65024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Parametric test of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Non-parametric test of medians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1-sample </a:t>
                      </a:r>
                      <a:r>
                        <a:rPr lang="en-US" i="1" dirty="0"/>
                        <a:t>t</a:t>
                      </a:r>
                      <a:r>
                        <a:rPr lang="en-US" i="0" dirty="0"/>
                        <a:t>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1-sample Sign,</a:t>
                      </a:r>
                    </a:p>
                    <a:p>
                      <a:pPr algn="ctr"/>
                      <a:r>
                        <a:rPr lang="en-US" dirty="0"/>
                        <a:t>1-sample Wilcoxon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2-sample </a:t>
                      </a:r>
                      <a:r>
                        <a:rPr lang="en-US" i="1" dirty="0"/>
                        <a:t>t</a:t>
                      </a:r>
                      <a:r>
                        <a:rPr lang="en-US" i="0" dirty="0"/>
                        <a:t>-test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Mann-Whitney</a:t>
                      </a:r>
                      <a:r>
                        <a:rPr lang="en-US" baseline="0" dirty="0"/>
                        <a:t> 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715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>
                <a:latin typeface="Calibri" charset="0"/>
              </a:rPr>
              <a:t>AND you can use bootstrapping to get estimates of p-values t-test-free!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EFB11-F157-42BC-80BE-D999597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8" t="36801" r="24860" b="22521"/>
          <a:stretch/>
        </p:blipFill>
        <p:spPr>
          <a:xfrm>
            <a:off x="816243" y="2774197"/>
            <a:ext cx="7315200" cy="361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8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How do we interpret these error bars?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45" y="2872772"/>
            <a:ext cx="622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9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final note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If you test a lot of hypothesis on the same data with a fixed α level, you will, through random chance find significant results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Multiple hypothesis testing problem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Bonferroni, </a:t>
            </a:r>
            <a:r>
              <a:rPr lang="en-US" i="1" dirty="0">
                <a:latin typeface="Calibri" charset="0"/>
              </a:rPr>
              <a:t>q</a:t>
            </a:r>
            <a:r>
              <a:rPr lang="en-US" dirty="0">
                <a:latin typeface="Calibri" charset="0"/>
              </a:rPr>
              <a:t>-values, local false discovery rate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Can be done intentionally or not: </a:t>
            </a:r>
            <a:r>
              <a:rPr lang="en-US" i="1" dirty="0">
                <a:latin typeface="Calibri" charset="0"/>
              </a:rPr>
              <a:t>p</a:t>
            </a:r>
            <a:r>
              <a:rPr lang="en-US" dirty="0">
                <a:latin typeface="Calibri" charset="0"/>
              </a:rPr>
              <a:t>-hacking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Testing hypotheses until you find something significant</a:t>
            </a:r>
          </a:p>
        </p:txBody>
      </p:sp>
    </p:spTree>
    <p:extLst>
      <p:ext uri="{BB962C8B-B14F-4D97-AF65-F5344CB8AC3E}">
        <p14:creationId xmlns:p14="http://schemas.microsoft.com/office/powerpoint/2010/main" val="736436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final note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670800"/>
            <a:ext cx="8369300" cy="29165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2716" y="5924034"/>
            <a:ext cx="4282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http://tylervigen.com/spurious-correlations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56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final note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8" y="0"/>
            <a:ext cx="8943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35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Hacky hack?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If we have time, there is a notebook</a:t>
            </a:r>
            <a:r>
              <a:rPr lang="mr-IN" dirty="0">
                <a:latin typeface="Calibri" charset="0"/>
              </a:rPr>
              <a:t>…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Pick a partner, don’t be afraid to mix it up, and work through the notebook</a:t>
            </a:r>
          </a:p>
        </p:txBody>
      </p:sp>
    </p:spTree>
    <p:extLst>
      <p:ext uri="{BB962C8B-B14F-4D97-AF65-F5344CB8AC3E}">
        <p14:creationId xmlns:p14="http://schemas.microsoft.com/office/powerpoint/2010/main" val="65975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This is better, right?  We know the units.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33" y="2766695"/>
            <a:ext cx="5702534" cy="40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4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samples of size </a:t>
            </a:r>
            <a:r>
              <a:rPr lang="en-US" i="1" dirty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One has apparent mean of 0 the other of 1.0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Let’s say we do a statistical test;  Which of the below are significantly different? 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(assume significance is called at </a:t>
            </a:r>
            <a:r>
              <a:rPr lang="en-US" i="1" dirty="0">
                <a:latin typeface="Calibri" charset="0"/>
              </a:rPr>
              <a:t>p</a:t>
            </a:r>
            <a:r>
              <a:rPr lang="en-US" dirty="0">
                <a:latin typeface="Calibri" charset="0"/>
              </a:rPr>
              <a:t> &lt; 0.05, more on this later)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03" r="59420" b="55037"/>
          <a:stretch/>
        </p:blipFill>
        <p:spPr>
          <a:xfrm>
            <a:off x="3671454" y="3516200"/>
            <a:ext cx="1801091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Error bars. Points of significance.  Nature, 2013. </a:t>
            </a:r>
          </a:p>
        </p:txBody>
      </p:sp>
    </p:spTree>
    <p:extLst>
      <p:ext uri="{BB962C8B-B14F-4D97-AF65-F5344CB8AC3E}">
        <p14:creationId xmlns:p14="http://schemas.microsoft.com/office/powerpoint/2010/main" val="203893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samples of size </a:t>
            </a:r>
            <a:r>
              <a:rPr lang="en-US" i="1" dirty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04" r="51314" b="55037"/>
          <a:stretch/>
        </p:blipFill>
        <p:spPr>
          <a:xfrm>
            <a:off x="3103417" y="3710163"/>
            <a:ext cx="2313710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Error bars. Points of significance.  Nature, 2013.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6731" y="5474492"/>
            <a:ext cx="408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WHAT THE HECK!!?!?!?</a:t>
            </a:r>
          </a:p>
        </p:txBody>
      </p:sp>
    </p:spTree>
    <p:extLst>
      <p:ext uri="{BB962C8B-B14F-4D97-AF65-F5344CB8AC3E}">
        <p14:creationId xmlns:p14="http://schemas.microsoft.com/office/powerpoint/2010/main" val="140432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samples of size </a:t>
            </a:r>
            <a:r>
              <a:rPr lang="en-US" i="1" dirty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1" r="51314" b="55037"/>
          <a:stretch/>
        </p:blipFill>
        <p:spPr>
          <a:xfrm>
            <a:off x="2563091" y="3710163"/>
            <a:ext cx="2854036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Error bars. Points of significance.  Nature, 2013.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4259" y="5620708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</a:rPr>
              <a:t>Ohhhh</a:t>
            </a:r>
            <a:r>
              <a:rPr lang="mr-IN" sz="3200" b="1" dirty="0">
                <a:solidFill>
                  <a:srgbClr val="FF0000"/>
                </a:solidFill>
              </a:rPr>
              <a:t>…</a:t>
            </a:r>
            <a:r>
              <a:rPr lang="en-US" sz="32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099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18057</TotalTime>
  <Words>2182</Words>
  <Application>Microsoft Office PowerPoint</Application>
  <PresentationFormat>On-screen Show (4:3)</PresentationFormat>
  <Paragraphs>349</Paragraphs>
  <Slides>53</Slides>
  <Notes>52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Cambria Math</vt:lpstr>
      <vt:lpstr>Consolas</vt:lpstr>
      <vt:lpstr>Courier New</vt:lpstr>
      <vt:lpstr>Handwriting - Dakota</vt:lpstr>
      <vt:lpstr>Trebuchet MS</vt:lpstr>
      <vt:lpstr>Office Theme</vt:lpstr>
      <vt:lpstr>Data Science Methods for Cutting-edge Tech</vt:lpstr>
      <vt:lpstr>Review</vt:lpstr>
      <vt:lpstr>Today…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p-values</vt:lpstr>
      <vt:lpstr>p-values</vt:lpstr>
      <vt:lpstr>Power (prelude)</vt:lpstr>
      <vt:lpstr>p-values</vt:lpstr>
      <vt:lpstr>p-values</vt:lpstr>
      <vt:lpstr>p-values</vt:lpstr>
      <vt:lpstr>Hypothesis testing</vt:lpstr>
      <vt:lpstr>Hypothesis testing</vt:lpstr>
      <vt:lpstr>Statistics</vt:lpstr>
      <vt:lpstr>Significance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Bootstrapping</vt:lpstr>
      <vt:lpstr>One final note…</vt:lpstr>
      <vt:lpstr>One final note…</vt:lpstr>
      <vt:lpstr>One final note…</vt:lpstr>
      <vt:lpstr>Hacky hack?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Chad Curtis</cp:lastModifiedBy>
  <cp:revision>625</cp:revision>
  <dcterms:created xsi:type="dcterms:W3CDTF">2015-01-21T04:58:27Z</dcterms:created>
  <dcterms:modified xsi:type="dcterms:W3CDTF">2019-02-01T01:07:37Z</dcterms:modified>
</cp:coreProperties>
</file>